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8.jpg" ContentType="image/jpe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2"/>
  </p:notesMasterIdLst>
  <p:handoutMasterIdLst>
    <p:handoutMasterId r:id="rId153"/>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542" r:id="rId59"/>
    <p:sldId id="616" r:id="rId60"/>
    <p:sldId id="543" r:id="rId61"/>
    <p:sldId id="541" r:id="rId62"/>
    <p:sldId id="596" r:id="rId63"/>
    <p:sldId id="597" r:id="rId64"/>
    <p:sldId id="598" r:id="rId65"/>
    <p:sldId id="601" r:id="rId66"/>
    <p:sldId id="602" r:id="rId67"/>
    <p:sldId id="603" r:id="rId68"/>
    <p:sldId id="604" r:id="rId69"/>
    <p:sldId id="605" r:id="rId70"/>
    <p:sldId id="606" r:id="rId71"/>
    <p:sldId id="544" r:id="rId72"/>
    <p:sldId id="545" r:id="rId73"/>
    <p:sldId id="548" r:id="rId74"/>
    <p:sldId id="546" r:id="rId75"/>
    <p:sldId id="550" r:id="rId76"/>
    <p:sldId id="551" r:id="rId77"/>
    <p:sldId id="552" r:id="rId78"/>
    <p:sldId id="553" r:id="rId79"/>
    <p:sldId id="554" r:id="rId80"/>
    <p:sldId id="556" r:id="rId81"/>
    <p:sldId id="557" r:id="rId82"/>
    <p:sldId id="555" r:id="rId83"/>
    <p:sldId id="558" r:id="rId84"/>
    <p:sldId id="560" r:id="rId85"/>
    <p:sldId id="561" r:id="rId86"/>
    <p:sldId id="562" r:id="rId87"/>
    <p:sldId id="563" r:id="rId88"/>
    <p:sldId id="565" r:id="rId89"/>
    <p:sldId id="567" r:id="rId90"/>
    <p:sldId id="568" r:id="rId91"/>
    <p:sldId id="569" r:id="rId92"/>
    <p:sldId id="570" r:id="rId93"/>
    <p:sldId id="571" r:id="rId94"/>
    <p:sldId id="572" r:id="rId95"/>
    <p:sldId id="573" r:id="rId96"/>
    <p:sldId id="574" r:id="rId97"/>
    <p:sldId id="575" r:id="rId98"/>
    <p:sldId id="576" r:id="rId99"/>
    <p:sldId id="577" r:id="rId100"/>
    <p:sldId id="578" r:id="rId101"/>
    <p:sldId id="580" r:id="rId102"/>
    <p:sldId id="579" r:id="rId103"/>
    <p:sldId id="582" r:id="rId104"/>
    <p:sldId id="583" r:id="rId105"/>
    <p:sldId id="584" r:id="rId106"/>
    <p:sldId id="585" r:id="rId107"/>
    <p:sldId id="349" r:id="rId108"/>
    <p:sldId id="350" r:id="rId109"/>
    <p:sldId id="351" r:id="rId110"/>
    <p:sldId id="352" r:id="rId111"/>
    <p:sldId id="353" r:id="rId112"/>
    <p:sldId id="587" r:id="rId113"/>
    <p:sldId id="354" r:id="rId114"/>
    <p:sldId id="356" r:id="rId115"/>
    <p:sldId id="357" r:id="rId116"/>
    <p:sldId id="360" r:id="rId117"/>
    <p:sldId id="361" r:id="rId118"/>
    <p:sldId id="588" r:id="rId119"/>
    <p:sldId id="592" r:id="rId120"/>
    <p:sldId id="589" r:id="rId121"/>
    <p:sldId id="590" r:id="rId122"/>
    <p:sldId id="591" r:id="rId123"/>
    <p:sldId id="594" r:id="rId124"/>
    <p:sldId id="595" r:id="rId125"/>
    <p:sldId id="483" r:id="rId126"/>
    <p:sldId id="265" r:id="rId127"/>
    <p:sldId id="266" r:id="rId128"/>
    <p:sldId id="267" r:id="rId129"/>
    <p:sldId id="268" r:id="rId130"/>
    <p:sldId id="269" r:id="rId131"/>
    <p:sldId id="270" r:id="rId132"/>
    <p:sldId id="271" r:id="rId133"/>
    <p:sldId id="272" r:id="rId134"/>
    <p:sldId id="273" r:id="rId135"/>
    <p:sldId id="274" r:id="rId136"/>
    <p:sldId id="275" r:id="rId137"/>
    <p:sldId id="276" r:id="rId138"/>
    <p:sldId id="311" r:id="rId139"/>
    <p:sldId id="307" r:id="rId140"/>
    <p:sldId id="308" r:id="rId141"/>
    <p:sldId id="617" r:id="rId142"/>
    <p:sldId id="362" r:id="rId143"/>
    <p:sldId id="363" r:id="rId144"/>
    <p:sldId id="599" r:id="rId145"/>
    <p:sldId id="600" r:id="rId146"/>
    <p:sldId id="365" r:id="rId147"/>
    <p:sldId id="364" r:id="rId148"/>
    <p:sldId id="608" r:id="rId149"/>
    <p:sldId id="609" r:id="rId150"/>
    <p:sldId id="610"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00" d="100"/>
          <a:sy n="100" d="100"/>
        </p:scale>
        <p:origin x="135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136</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9/17/2019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9/17/2019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8.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m:t>
                      </m:r>
                      <m:r>
                        <a:rPr lang="en-US" sz="1600" b="0" i="1" smtClean="0">
                          <a:solidFill>
                            <a:srgbClr val="FF0000"/>
                          </a:solidFill>
                          <a:latin typeface="Cambria Math" panose="02040503050406030204" pitchFamily="18" charset="0"/>
                          <a:cs typeface="Segoe UI" panose="020B0502040204020203" pitchFamily="34" charset="0"/>
                        </a:rPr>
                        <m:t>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m:t>
                      </m:r>
                      <m:r>
                        <a:rPr lang="en-US" sz="1600" b="0" i="1" smtClean="0">
                          <a:solidFill>
                            <a:srgbClr val="FF0000"/>
                          </a:solidFill>
                          <a:latin typeface="Cambria Math" panose="02040503050406030204" pitchFamily="18" charset="0"/>
                          <a:cs typeface="Segoe UI" panose="020B0502040204020203" pitchFamily="34" charset="0"/>
                        </a:rPr>
                        <m:t>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107</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lnSpcReduction="10000"/>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 enough much less the global minimum.</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142</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a:t>
            </a:r>
            <a:r>
              <a:rPr lang="en-US"/>
              <a:t>a different approach. </a:t>
            </a:r>
            <a:endParaRPr lang="en-US" dirty="0"/>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9"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85000" lnSpcReduction="10000"/>
          </a:bodyPr>
          <a:lstStyle/>
          <a:p>
            <a:pPr>
              <a:spcAft>
                <a:spcPts val="2000"/>
              </a:spcAft>
            </a:pPr>
            <a:r>
              <a:rPr lang="en-US" dirty="0"/>
              <a:t>We are not going to focus too much on validating and analyzing machine learning models, but we should at least mention overfitting. </a:t>
            </a:r>
          </a:p>
          <a:p>
            <a:pPr>
              <a:spcAft>
                <a:spcPts val="2000"/>
              </a:spcAft>
            </a:pPr>
            <a:r>
              <a:rPr lang="en-US" b="1" dirty="0">
                <a:solidFill>
                  <a:srgbClr val="C00000"/>
                </a:solidFill>
              </a:rPr>
              <a:t>Overfitting</a:t>
            </a:r>
            <a:r>
              <a:rPr lang="en-US"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dirty="0"/>
              <a:t>This can be due to a large number of factors, but a common cause is the sampled data does not represent the larger population. </a:t>
            </a:r>
          </a:p>
          <a:p>
            <a:pPr marL="285750" indent="-285750">
              <a:spcAft>
                <a:spcPts val="2000"/>
              </a:spcAft>
              <a:buFont typeface="Arial" panose="020B0604020202020204" pitchFamily="34" charset="0"/>
              <a:buChar char="•"/>
            </a:pPr>
            <a:r>
              <a:rPr lang="en-US" dirty="0"/>
              <a:t>Another cause could be the model is too aggressive about minimizing loss. </a:t>
            </a:r>
          </a:p>
          <a:p>
            <a:pPr marL="285750" indent="-285750">
              <a:spcAft>
                <a:spcPts val="2000"/>
              </a:spcAft>
              <a:buFont typeface="Arial" panose="020B0604020202020204" pitchFamily="34" charset="0"/>
              <a:buChar char="•"/>
            </a:pPr>
            <a:r>
              <a:rPr lang="en-US" dirty="0"/>
              <a:t>The red line to the right is likely overfitted, but the blue linear regression line is less likely to be overfit.</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a:bodyPr>
          <a:lstStyle/>
          <a:p>
            <a:pPr>
              <a:spcAft>
                <a:spcPts val="2000"/>
              </a:spcAft>
            </a:pPr>
            <a:r>
              <a:rPr lang="en-US" dirty="0"/>
              <a:t>There are several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versus leaving some wiggle room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724AB324-893A-4E57-9F65-590A1725F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3"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7"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01"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5"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9"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3"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7"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21"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7108</TotalTime>
  <Words>8733</Words>
  <Application>Microsoft Office PowerPoint</Application>
  <PresentationFormat>Widescreen</PresentationFormat>
  <Paragraphs>1205</Paragraphs>
  <Slides>150</Slides>
  <Notes>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150</vt:i4>
      </vt:variant>
    </vt:vector>
  </HeadingPairs>
  <TitlesOfParts>
    <vt:vector size="164"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Multiple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263</cp:revision>
  <dcterms:created xsi:type="dcterms:W3CDTF">2019-03-03T21:22:54Z</dcterms:created>
  <dcterms:modified xsi:type="dcterms:W3CDTF">2019-09-18T00:17:59Z</dcterms:modified>
  <cp:version/>
</cp:coreProperties>
</file>